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3" r:id="rId4"/>
  </p:sldMasterIdLst>
  <p:notesMasterIdLst>
    <p:notesMasterId r:id="rId15"/>
  </p:notesMasterIdLst>
  <p:handoutMasterIdLst>
    <p:handoutMasterId r:id="rId16"/>
  </p:handoutMasterIdLst>
  <p:sldIdLst>
    <p:sldId id="1497" r:id="rId5"/>
    <p:sldId id="1498" r:id="rId6"/>
    <p:sldId id="1513" r:id="rId7"/>
    <p:sldId id="1500" r:id="rId8"/>
    <p:sldId id="1515" r:id="rId9"/>
    <p:sldId id="1503" r:id="rId10"/>
    <p:sldId id="1516" r:id="rId11"/>
    <p:sldId id="1517" r:id="rId12"/>
    <p:sldId id="1507" r:id="rId13"/>
    <p:sldId id="15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  <p188:author id="{E2AFCBE2-96AD-378F-B4C9-6D94B252CA9F}" name="Kaila Orsucci (ANDERSEN CONSULTANTS LLC)" initials="KO" userId="S::v-kaiorsucci@microsoft.com::6b53eb50-4ec2-4e76-8ec7-518784d2a6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D4"/>
    <a:srgbClr val="010102"/>
    <a:srgbClr val="CC56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047F94-2DF7-45CE-8BE5-494FF8FB433E}" v="5" dt="2025-09-08T04:30:32.681"/>
  </p1510:revLst>
</p1510:revInfo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8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Autofit/>
          </a:bodyPr>
          <a:lstStyle>
            <a:lvl1pPr algn="l"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5760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540A2A-5578-B047-A607-CB4F5628A42D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641392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97033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8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Line">
            <a:extLst>
              <a:ext uri="{FF2B5EF4-FFF2-40B4-BE49-F238E27FC236}">
                <a16:creationId xmlns:a16="http://schemas.microsoft.com/office/drawing/2014/main" id="{9B43CF31-7993-E1EC-6332-7EC081516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30" y="5862884"/>
            <a:ext cx="10923934" cy="745198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0F499242-4D68-E0D9-7C3B-9B9D0D65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129474"/>
            <a:ext cx="10923934" cy="373341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0000"/>
              </a:lnSpc>
              <a:defRPr sz="9400" b="0" i="0" cap="all" spc="-9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4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0613BFF-EB9B-B548-A0FD-59AF1D485CF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0141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5782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13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ine">
            <a:extLst>
              <a:ext uri="{FF2B5EF4-FFF2-40B4-BE49-F238E27FC236}">
                <a16:creationId xmlns:a16="http://schemas.microsoft.com/office/drawing/2014/main" id="{2796F9B5-7FCA-165B-81FF-CCFC51361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30" y="5862884"/>
            <a:ext cx="10923934" cy="745198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D60062CE-FB5B-98B4-DD60-2BDB8791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129474"/>
            <a:ext cx="10923934" cy="3727767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0000"/>
              </a:lnSpc>
              <a:defRPr sz="9400" b="0" i="0" cap="all" spc="-9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" name="Date Placeholder 3">
            <a:extLst>
              <a:ext uri="{FF2B5EF4-FFF2-40B4-BE49-F238E27FC236}">
                <a16:creationId xmlns:a16="http://schemas.microsoft.com/office/drawing/2014/main" id="{2F6A41B8-283F-AD78-7825-96B7410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4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613BFF-EB9B-B548-A0FD-59AF1D485CF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27A23E48-70A1-5D87-06C3-5B994014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0141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DC44A23F-66C2-EA6D-F59D-E9A91E0B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5782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8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Autofit/>
          </a:bodyPr>
          <a:lstStyle>
            <a:lvl1pPr>
              <a:defRPr sz="9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2000"/>
            </a:lvl2pPr>
            <a:lvl3pPr marL="457200" indent="0">
              <a:buFont typeface="Arial" panose="020B0604020202020204" pitchFamily="34" charset="0"/>
              <a:buNone/>
              <a:defRPr sz="20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6" y="6453002"/>
            <a:ext cx="3494314" cy="365125"/>
          </a:xfrm>
        </p:spPr>
        <p:txBody>
          <a:bodyPr/>
          <a:lstStyle/>
          <a:p>
            <a:fld id="{8B79F0DB-3AF1-4048-9F5A-962BE0B1A6D2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21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E1EB0A-550A-CEE3-A369-31648EAB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Autofit/>
          </a:bodyPr>
          <a:lstStyle>
            <a:lvl1pPr>
              <a:defRPr sz="9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56172B-3A8C-FD41-E1AF-B7A6C221E5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8C1E06D-4640-E698-C102-34E6576B7E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>
                <a:solidFill>
                  <a:schemeClr val="tx2"/>
                </a:solidFill>
              </a:defRPr>
            </a:lvl1pPr>
            <a:lvl2pPr marL="228600" indent="0">
              <a:buFont typeface="+mj-lt"/>
              <a:buNone/>
              <a:defRPr sz="1800">
                <a:solidFill>
                  <a:schemeClr val="tx2"/>
                </a:solidFill>
              </a:defRPr>
            </a:lvl2pPr>
            <a:lvl3pPr marL="457200" indent="0">
              <a:buFont typeface="+mj-lt"/>
              <a:buNone/>
              <a:defRPr sz="1800">
                <a:solidFill>
                  <a:schemeClr val="tx2"/>
                </a:solidFill>
              </a:defRPr>
            </a:lvl3pPr>
            <a:lvl4pPr marL="1028700" indent="-342900"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2FDAA79-3182-5335-A6FF-E32CCDE6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CE45A01-4A32-4AB4-BD6F-540E77D8A25B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D92EE39-87E3-3370-9DE3-71700ED7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6592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EFA36F7-B0F1-BB19-57FE-2EF517E5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2233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5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Line">
            <a:extLst>
              <a:ext uri="{FF2B5EF4-FFF2-40B4-BE49-F238E27FC236}">
                <a16:creationId xmlns:a16="http://schemas.microsoft.com/office/drawing/2014/main" id="{EDA24A94-6BB7-BD99-F58E-599E702429E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29" y="3586186"/>
            <a:ext cx="5652471" cy="36576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E740DFB-8275-3B3A-B23D-1A1F65B7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9"/>
            <a:ext cx="5652471" cy="224219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80000"/>
              </a:lnSpc>
              <a:defRPr sz="9400" b="0" i="0" cap="all" spc="-9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81DE969-26C2-51F8-FB8C-5BF22649B3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4028" y="3981767"/>
            <a:ext cx="5652472" cy="2241234"/>
          </a:xfrm>
        </p:spPr>
        <p:txBody>
          <a:bodyPr anchor="ctr">
            <a:norm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228600" indent="0">
              <a:buFont typeface="+mj-lt"/>
              <a:buNone/>
              <a:defRPr>
                <a:solidFill>
                  <a:schemeClr val="tx2"/>
                </a:solidFill>
                <a:latin typeface="+mn-lt"/>
              </a:defRPr>
            </a:lvl2pPr>
            <a:lvl3pPr marL="457200" indent="0">
              <a:buFont typeface="+mj-lt"/>
              <a:buNone/>
              <a:defRPr>
                <a:solidFill>
                  <a:schemeClr val="tx2"/>
                </a:solidFill>
                <a:latin typeface="+mn-lt"/>
              </a:defRPr>
            </a:lvl3pPr>
            <a:lvl4pPr marL="685800" indent="0">
              <a:buFont typeface="+mj-lt"/>
              <a:buNone/>
              <a:defRPr/>
            </a:lvl4pPr>
            <a:lvl5pPr marL="914400" indent="0">
              <a:buFont typeface="+mj-lt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Date Placeholder 4">
            <a:extLst>
              <a:ext uri="{FF2B5EF4-FFF2-40B4-BE49-F238E27FC236}">
                <a16:creationId xmlns:a16="http://schemas.microsoft.com/office/drawing/2014/main" id="{F6C9393C-BE33-3D7E-0B24-2B65765C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6453002"/>
            <a:ext cx="10676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5181DF-A557-B54F-A3EC-E0F1AA454BFA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AA959AD-0DC9-D641-41EF-9D2274727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652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90330CCA-1CBB-B8FA-CFB6-4BF04483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7293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3DD4BE18-D8F5-E121-55F3-32B9558388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0529" y="0"/>
            <a:ext cx="5271472" cy="6858000"/>
          </a:xfrm>
          <a:blipFill dpi="0" rotWithShape="1">
            <a:blip r:embed="rId4">
              <a:alphaModFix amt="60000"/>
            </a:blip>
            <a:srcRect/>
            <a:stretch>
              <a:fillRect l="-220" t="-3607" r="-2165" b="-903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24727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Autofit/>
          </a:bodyPr>
          <a:lstStyle>
            <a:lvl1pPr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347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305EA6-BBAC-6E4B-964A-D6F60BBF3AB2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14064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9705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46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Autofit/>
          </a:bodyPr>
          <a:lstStyle>
            <a:lvl1pPr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347" y="6453002"/>
            <a:ext cx="3494314" cy="365125"/>
          </a:xfrm>
        </p:spPr>
        <p:txBody>
          <a:bodyPr/>
          <a:lstStyle/>
          <a:p>
            <a:fld id="{8852D022-5226-9D40-B82A-7D8C886A142E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91065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6706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4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 sz="1600">
                <a:solidFill>
                  <a:schemeClr val="tx2"/>
                </a:solidFill>
              </a:defRPr>
            </a:lvl2pPr>
            <a:lvl3pPr marL="457200" indent="0">
              <a:buNone/>
              <a:defRPr sz="16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A8D886-BBF3-7F4C-B754-2145FE7638A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6552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2193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539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Autofit/>
          </a:bodyPr>
          <a:lstStyle>
            <a:lvl1pPr>
              <a:defRPr sz="9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228600" indent="0">
              <a:buNone/>
              <a:defRPr sz="1600">
                <a:solidFill>
                  <a:schemeClr val="bg2"/>
                </a:solidFill>
              </a:defRPr>
            </a:lvl2pPr>
            <a:lvl3pPr marL="457200" indent="0">
              <a:buNone/>
              <a:defRPr sz="1600"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6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B6ADF20-7997-2546-8E91-4CD9ED2C6F32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9756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3206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9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Autofit/>
          </a:bodyPr>
          <a:lstStyle>
            <a:lvl1pPr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2533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A3023C-1830-6D43-8E15-68964EAA5E2E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34619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0260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1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90BC1B-9D1C-944E-987E-4C99541780F7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12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74C27216-5A6D-E1CC-74C5-D39B4755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5000"/>
            <a:ext cx="4714882" cy="5588000"/>
          </a:xfrm>
        </p:spPr>
        <p:txBody>
          <a:bodyPr anchor="t">
            <a:noAutofit/>
          </a:bodyPr>
          <a:lstStyle>
            <a:lvl1pPr>
              <a:defRPr sz="94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499" y="634999"/>
            <a:ext cx="5271465" cy="5588001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9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75DCFB8-B573-B542-A6DF-FEACB0967523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73116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8757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72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8"/>
            <a:ext cx="10923934" cy="14881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2495234"/>
            <a:ext cx="10923933" cy="3727766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F5E3-6B8A-A44B-A708-59BA87FB9F0D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73115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8756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536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9E4503-ED11-3B45-96AC-CCA3E92ECD3F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2570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8134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35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>
              <a:defRPr>
                <a:solidFill>
                  <a:srgbClr val="F7E6D4"/>
                </a:solidFill>
              </a:defRPr>
            </a:lvl2pPr>
            <a:lvl3pPr>
              <a:defRPr>
                <a:solidFill>
                  <a:srgbClr val="F7E6D4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C8AA2BE-83A7-1947-89C5-48834C1E3938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63424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319065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95612A9B-CA73-D0F3-ABE1-FC8E5A5819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8115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7218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98C8E2EF-2F89-AD4E-B95A-1681168A4D14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18888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74529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56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42FFF45-ACEA-0D4C-9312-FDEE4F57D97C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392C2B09-FED9-CD68-EB19-3763685C19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6864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3687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E9369B0F-403C-4542-9947-E363C5E8AC07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648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6289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7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3002"/>
            <a:ext cx="2031073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5B992E-E843-584E-AFD9-A9C0E437D7D0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8790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44431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EFE6CB20-8EB0-4BD7-42A4-F6F31D2460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91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8407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4C9DE37-DBA8-BA4E-8AC6-A40B002F9FC3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2641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282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206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3002"/>
            <a:ext cx="2031073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8E28E5-9286-7441-B61C-1E9A52BB0C7A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9800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55441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B10CE38-B156-5DB3-6F00-712559E3B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9760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90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361687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AD05014-C39F-5246-98DD-E4D922ECDC9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45736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1377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8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Autofit/>
          </a:bodyPr>
          <a:lstStyle>
            <a:lvl1pPr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9ECEE58F-BD35-844C-990A-4489F9CE5036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40001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85024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70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Autofit/>
          </a:bodyPr>
          <a:lstStyle>
            <a:lvl1pPr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3002"/>
            <a:ext cx="10676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52D23B-3669-BD4A-9D0C-C9C6F7026685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0729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80983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1223B47-5C7F-2986-2E32-2E065C5989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07856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3937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E344C25F-7EE2-4F47-AA90-C1721704504B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12295" y="6453002"/>
            <a:ext cx="233516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7447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189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Autofit/>
          </a:bodyPr>
          <a:lstStyle>
            <a:lvl1pPr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1733" y="6453002"/>
            <a:ext cx="3494314" cy="365125"/>
          </a:xfrm>
        </p:spPr>
        <p:txBody>
          <a:bodyPr/>
          <a:lstStyle/>
          <a:p>
            <a:fld id="{B9D9A934-EF35-DA4D-BB5A-2E2D4FDEA36C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65192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0833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48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Autofit/>
          </a:bodyPr>
          <a:lstStyle>
            <a:lvl1pPr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1733" y="6453002"/>
            <a:ext cx="3494314" cy="365125"/>
          </a:xfrm>
        </p:spPr>
        <p:txBody>
          <a:bodyPr/>
          <a:lstStyle/>
          <a:p>
            <a:fld id="{27720244-97B8-B04B-BB8D-14E8A439A1F8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65192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0833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48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Autofit/>
          </a:bodyPr>
          <a:lstStyle>
            <a:lvl1pPr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1733" y="59778"/>
            <a:ext cx="3494314" cy="365125"/>
          </a:xfrm>
        </p:spPr>
        <p:txBody>
          <a:bodyPr/>
          <a:lstStyle/>
          <a:p>
            <a:fld id="{BEF3566B-9796-DD44-A7B6-82B8E3F64E1B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65192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0833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C3400347-8F48-BD20-1228-D48AB28663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65905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>
            <a:lvl1pPr>
              <a:defRPr sz="9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28E69D-3BAD-E543-9A7D-D90E1713FABF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50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4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087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Autofit/>
          </a:bodyPr>
          <a:lstStyle>
            <a:lvl1pPr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988-DCFE-CF43-B8A3-11EDB5535CE4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9707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71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36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Autofit/>
          </a:bodyPr>
          <a:lstStyle>
            <a:lvl1pPr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1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0A2866-955E-AF4D-ADC3-C33D5180D297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2790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431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646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Line">
            <a:extLst>
              <a:ext uri="{FF2B5EF4-FFF2-40B4-BE49-F238E27FC236}">
                <a16:creationId xmlns:a16="http://schemas.microsoft.com/office/drawing/2014/main" id="{01BCCCD3-4A57-B239-2F1E-687A6429D44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29" y="3205028"/>
            <a:ext cx="5652471" cy="36576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61116443-DE54-77AA-7DB8-69A8D90C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1702"/>
            <a:ext cx="5652471" cy="2241439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0000"/>
              </a:lnSpc>
              <a:defRPr sz="6200" b="0" i="0" cap="all" spc="-9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3615050"/>
            <a:ext cx="5652472" cy="2607949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 b="0" i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Date Placeholder 4">
            <a:extLst>
              <a:ext uri="{FF2B5EF4-FFF2-40B4-BE49-F238E27FC236}">
                <a16:creationId xmlns:a16="http://schemas.microsoft.com/office/drawing/2014/main" id="{A222E353-0347-132E-E867-33914DB6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6453002"/>
            <a:ext cx="106762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2EA116-97E7-DB46-9F07-5EA3E970EA29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92329690-3D50-86E1-FAE0-DD69A2A8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652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7" name="Slide Number Placeholder 6">
            <a:extLst>
              <a:ext uri="{FF2B5EF4-FFF2-40B4-BE49-F238E27FC236}">
                <a16:creationId xmlns:a16="http://schemas.microsoft.com/office/drawing/2014/main" id="{07B01184-B621-2F8C-EACB-F6FE05AAA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7293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Picture Placeholder 10">
            <a:extLst>
              <a:ext uri="{FF2B5EF4-FFF2-40B4-BE49-F238E27FC236}">
                <a16:creationId xmlns:a16="http://schemas.microsoft.com/office/drawing/2014/main" id="{B0F21DEB-5E55-D759-1F80-34FBC9BA4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0528" y="0"/>
            <a:ext cx="5305669" cy="6858000"/>
          </a:xfrm>
          <a:blipFill dpi="0" rotWithShape="1">
            <a:blip r:embed="rId4">
              <a:alphaModFix amt="60000"/>
            </a:blip>
            <a:srcRect/>
            <a:stretch>
              <a:fillRect l="-220" t="-3607" r="-1505" b="-903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728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5760" y="6453002"/>
            <a:ext cx="195177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38D450-E3FE-2A4E-AC56-63427DCC773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35208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590849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EE3BD471-B3AB-52AD-E243-A411D22A30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0705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9387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Line">
            <a:extLst>
              <a:ext uri="{FF2B5EF4-FFF2-40B4-BE49-F238E27FC236}">
                <a16:creationId xmlns:a16="http://schemas.microsoft.com/office/drawing/2014/main" id="{01BCCCD3-4A57-B239-2F1E-687A6429D44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28" y="3210422"/>
            <a:ext cx="6595449" cy="365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FFCB02B-08FB-F3AA-5366-A6CF8240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1702"/>
            <a:ext cx="6595446" cy="2241439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0000"/>
              </a:lnSpc>
              <a:defRPr sz="6200" b="0" i="0" cap="all" spc="-9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7" y="3608708"/>
            <a:ext cx="6595447" cy="2614292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Date Placeholder 4">
            <a:extLst>
              <a:ext uri="{FF2B5EF4-FFF2-40B4-BE49-F238E27FC236}">
                <a16:creationId xmlns:a16="http://schemas.microsoft.com/office/drawing/2014/main" id="{A222E353-0347-132E-E867-33914DB6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6453002"/>
            <a:ext cx="10676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2EA116-97E7-DB46-9F07-5EA3E970EA29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92329690-3D50-86E1-FAE0-DD69A2A8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4626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7" name="Slide Number Placeholder 6">
            <a:extLst>
              <a:ext uri="{FF2B5EF4-FFF2-40B4-BE49-F238E27FC236}">
                <a16:creationId xmlns:a16="http://schemas.microsoft.com/office/drawing/2014/main" id="{07B01184-B621-2F8C-EACB-F6FE05AAA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0267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Picture Placeholder 10">
            <a:extLst>
              <a:ext uri="{FF2B5EF4-FFF2-40B4-BE49-F238E27FC236}">
                <a16:creationId xmlns:a16="http://schemas.microsoft.com/office/drawing/2014/main" id="{B0F21DEB-5E55-D759-1F80-34FBC9BA4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3502" y="0"/>
            <a:ext cx="4328498" cy="6858000"/>
          </a:xfrm>
          <a:blipFill dpi="0" rotWithShape="1">
            <a:blip r:embed="rId4">
              <a:alphaModFix amt="60000"/>
            </a:blip>
            <a:srcRect/>
            <a:stretch>
              <a:fillRect l="-9847" t="-6321" r="-14842" b="-632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3503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0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Line">
            <a:extLst>
              <a:ext uri="{FF2B5EF4-FFF2-40B4-BE49-F238E27FC236}">
                <a16:creationId xmlns:a16="http://schemas.microsoft.com/office/drawing/2014/main" id="{01BCCCD3-4A57-B239-2F1E-687A6429D44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28" y="4326189"/>
            <a:ext cx="6595449" cy="365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FFCB02B-08FB-F3AA-5366-A6CF8240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1702"/>
            <a:ext cx="6595446" cy="3350064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80000"/>
              </a:lnSpc>
              <a:defRPr sz="9400" b="0" i="0" cap="all" spc="-9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7" y="4707188"/>
            <a:ext cx="6595447" cy="1515811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 b="0" i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Date Placeholder 4">
            <a:extLst>
              <a:ext uri="{FF2B5EF4-FFF2-40B4-BE49-F238E27FC236}">
                <a16:creationId xmlns:a16="http://schemas.microsoft.com/office/drawing/2014/main" id="{A222E353-0347-132E-E867-33914DB6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6453002"/>
            <a:ext cx="106762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2EA116-97E7-DB46-9F07-5EA3E970EA29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92329690-3D50-86E1-FAE0-DD69A2A8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9552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7" name="Slide Number Placeholder 6">
            <a:extLst>
              <a:ext uri="{FF2B5EF4-FFF2-40B4-BE49-F238E27FC236}">
                <a16:creationId xmlns:a16="http://schemas.microsoft.com/office/drawing/2014/main" id="{07B01184-B621-2F8C-EACB-F6FE05AAA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5193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5536CDF8-AA51-ACFF-01A1-5AC91FA200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3502" y="0"/>
            <a:ext cx="4328498" cy="6858000"/>
          </a:xfrm>
          <a:blipFill dpi="0" rotWithShape="1">
            <a:blip r:embed="rId4">
              <a:alphaModFix amt="60000"/>
            </a:blip>
            <a:srcRect/>
            <a:stretch>
              <a:fillRect l="-9847" t="-6321" r="-14842" b="-632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75205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 i="0" cap="none" spc="3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0" b="0" i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9496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58C3043-B413-5C4F-95E7-15D0A907A2D0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81144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785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327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1800" b="0" i="0" cap="none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30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0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13E27C-8A13-0C4C-8084-848D924D19E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81144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785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269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1800" b="0" i="0" cap="none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80000"/>
              </a:lnSpc>
              <a:buNone/>
              <a:defRPr sz="30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0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D6CE67-6FF7-B844-84FB-A78950BC7BF2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81144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785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52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Line">
            <a:extLst>
              <a:ext uri="{FF2B5EF4-FFF2-40B4-BE49-F238E27FC236}">
                <a16:creationId xmlns:a16="http://schemas.microsoft.com/office/drawing/2014/main" id="{DFB36249-DEE2-32F0-26BA-85D269AB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30" y="4362766"/>
            <a:ext cx="10923934" cy="745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3" y="5107964"/>
            <a:ext cx="9980965" cy="111503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1800" b="0" i="0" cap="none" spc="3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4313" y="634999"/>
            <a:ext cx="11173651" cy="42429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0" b="0" i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313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403F88D-6DA9-5544-AD9E-D5B84C42C3D6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73116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8757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83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85000"/>
              </a:lnSpc>
              <a:buNone/>
              <a:defRPr sz="6200" b="0" i="0" cap="all" spc="-9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add Statement.9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CF55651-526C-9848-85D6-36D4FFE0299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852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6200" b="0" i="0" cap="all" spc="-90" baseline="0">
                <a:latin typeface="+mn-lt"/>
              </a:defRPr>
            </a:lvl1pPr>
            <a:lvl2pPr marL="228600" indent="0">
              <a:lnSpc>
                <a:spcPct val="100000"/>
              </a:lnSpc>
              <a:buNone/>
              <a:defRPr sz="4400" b="0" i="0" cap="all" baseline="0">
                <a:latin typeface="Bahnschrift SemiLight" panose="020B0502040204020203" pitchFamily="34" charset="0"/>
              </a:defRPr>
            </a:lvl2pPr>
            <a:lvl3pPr marL="457200" indent="0">
              <a:lnSpc>
                <a:spcPct val="100000"/>
              </a:lnSpc>
              <a:buNone/>
              <a:defRPr sz="4000" b="0" i="0" cap="all" baseline="0">
                <a:latin typeface="Bahnschrift SemiLight" panose="020B0502040204020203" pitchFamily="34" charset="0"/>
              </a:defRPr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EC3F-AE58-914D-80FE-8F86336925E2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362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85000"/>
              </a:lnSpc>
              <a:buNone/>
              <a:defRPr sz="6200" b="0" i="0" cap="all" spc="-90" baseline="0">
                <a:solidFill>
                  <a:srgbClr val="010102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buNone/>
              <a:defRPr sz="4400" b="0" i="0">
                <a:latin typeface="Bahnschrift SemiLight" panose="020B0502040204020203" pitchFamily="34" charset="0"/>
              </a:defRPr>
            </a:lvl2pPr>
            <a:lvl3pPr marL="457200" indent="0">
              <a:lnSpc>
                <a:spcPct val="100000"/>
              </a:lnSpc>
              <a:buNone/>
              <a:defRPr sz="4000" b="0" i="0">
                <a:latin typeface="Bahnschrift SemiLight" panose="020B0502040204020203" pitchFamily="34" charset="0"/>
              </a:defRPr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6" y="6453002"/>
            <a:ext cx="3494314" cy="365125"/>
          </a:xfrm>
        </p:spPr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fld id="{F8D43F75-AAA6-D94D-83E7-8522B5B9C85D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579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tar">
            <a:extLst>
              <a:ext uri="{FF2B5EF4-FFF2-40B4-BE49-F238E27FC236}">
                <a16:creationId xmlns:a16="http://schemas.microsoft.com/office/drawing/2014/main" id="{CE1EBC89-4F77-F406-6F55-CF68F0B2B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5022" y="5475285"/>
            <a:ext cx="742942" cy="742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2135571"/>
            <a:ext cx="10923934" cy="2599051"/>
          </a:xfrm>
        </p:spPr>
        <p:txBody>
          <a:bodyPr anchor="ctr">
            <a:noAutofit/>
          </a:bodyPr>
          <a:lstStyle>
            <a:lvl1pPr marL="0" indent="0">
              <a:lnSpc>
                <a:spcPct val="85000"/>
              </a:lnSpc>
              <a:buNone/>
              <a:defRPr sz="6200" b="0" i="0" cap="all" spc="-9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6218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977FE3-BF7B-8E4A-9CFD-75BECF8C4782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73116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8757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1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9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1208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B5BBC2A-39E9-E745-869A-3DFEF0CBD201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11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431536"/>
            <a:ext cx="8970264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0" i="0" cap="none" spc="30" baseline="0">
                <a:solidFill>
                  <a:srgbClr val="010102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5000"/>
              </a:lnSpc>
              <a:spcBef>
                <a:spcPts val="0"/>
              </a:spcBef>
              <a:buNone/>
              <a:defRPr sz="6200" b="0" i="0" cap="all" spc="-90" baseline="0">
                <a:solidFill>
                  <a:srgbClr val="01010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9616" y="6453002"/>
            <a:ext cx="3494314" cy="365125"/>
          </a:xfrm>
        </p:spPr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fld id="{FC05086C-4FF2-A243-87B6-7357347C3018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536" y="6453002"/>
            <a:ext cx="2805405" cy="365125"/>
          </a:xfrm>
        </p:spPr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3177" y="6453002"/>
            <a:ext cx="429207" cy="365125"/>
          </a:xfrm>
        </p:spPr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823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1800" b="0" i="0" cap="none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5000"/>
              </a:lnSpc>
              <a:spcBef>
                <a:spcPts val="0"/>
              </a:spcBef>
              <a:buNone/>
              <a:defRPr sz="6200" b="0" i="0" cap="all" spc="-9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9616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01614E-17BB-9D44-B180-0EDBEBAF555D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536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3177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09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0" i="0" cap="none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5000"/>
              </a:lnSpc>
              <a:spcBef>
                <a:spcPts val="0"/>
              </a:spcBef>
              <a:buNone/>
              <a:defRPr sz="6200" b="0" i="0" cap="all" spc="-9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14DAC9-792E-5F42-BFE6-5C2F60D90CF5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tar">
            <a:extLst>
              <a:ext uri="{FF2B5EF4-FFF2-40B4-BE49-F238E27FC236}">
                <a16:creationId xmlns:a16="http://schemas.microsoft.com/office/drawing/2014/main" id="{10964672-E518-4D68-E636-8E6CE3F41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5022" y="630244"/>
            <a:ext cx="742942" cy="742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5475285"/>
            <a:ext cx="10911459" cy="747715"/>
          </a:xfrm>
        </p:spPr>
        <p:txBody>
          <a:bodyPr anchor="t">
            <a:normAutofit/>
          </a:bodyPr>
          <a:lstStyle>
            <a:lvl1pPr>
              <a:lnSpc>
                <a:spcPct val="105000"/>
              </a:lnSpc>
              <a:defRPr sz="1800" b="0" i="0" cap="none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377942"/>
            <a:ext cx="10945317" cy="3350584"/>
          </a:xfrm>
        </p:spPr>
        <p:txBody>
          <a:bodyPr anchor="b">
            <a:normAutofit/>
          </a:bodyPr>
          <a:lstStyle>
            <a:lvl1pPr marL="164592" indent="-164592">
              <a:lnSpc>
                <a:spcPct val="85000"/>
              </a:lnSpc>
              <a:spcBef>
                <a:spcPts val="0"/>
              </a:spcBef>
              <a:buNone/>
              <a:defRPr sz="6200" b="0" i="0" cap="all" spc="-9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30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04386B-8732-1647-8BAD-75995015164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66092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733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2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 sz="1600">
                <a:solidFill>
                  <a:schemeClr val="tx2"/>
                </a:solidFill>
              </a:defRPr>
            </a:lvl2pPr>
            <a:lvl3pPr marL="457200" indent="0">
              <a:buNone/>
              <a:defRPr sz="16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 sz="1600">
                <a:solidFill>
                  <a:schemeClr val="tx2"/>
                </a:solidFill>
              </a:defRPr>
            </a:lvl2pPr>
            <a:lvl3pPr marL="457200" indent="0">
              <a:buNone/>
              <a:defRPr sz="16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534DE4-6EDC-8F43-9F5B-41CBFAD23001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8952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4593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457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bg>
      <p:bgPr>
        <a:solidFill>
          <a:srgbClr val="F7E6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Line">
            <a:extLst>
              <a:ext uri="{FF2B5EF4-FFF2-40B4-BE49-F238E27FC236}">
                <a16:creationId xmlns:a16="http://schemas.microsoft.com/office/drawing/2014/main" id="{79111B7E-E65A-830F-BB87-73F66B7CA5C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29" y="2477902"/>
            <a:ext cx="10367351" cy="36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8"/>
            <a:ext cx="10367350" cy="1494476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9" y="3242950"/>
            <a:ext cx="4714882" cy="298005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3242950"/>
            <a:ext cx="4714879" cy="298005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B0272-E495-D640-B781-3B45457E1DA4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6531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172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49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buNone/>
              <a:defRPr sz="1800" b="1" i="0" cap="all" baseline="0">
                <a:solidFill>
                  <a:srgbClr val="010102"/>
                </a:solidFill>
                <a:latin typeface="Bahnschrift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10102"/>
                </a:solidFill>
              </a:defRPr>
            </a:lvl1pPr>
            <a:lvl2pPr marL="228600" indent="0">
              <a:buNone/>
              <a:defRPr sz="1600">
                <a:solidFill>
                  <a:srgbClr val="010102"/>
                </a:solidFill>
              </a:defRPr>
            </a:lvl2pPr>
            <a:lvl3pPr marL="457200" indent="0">
              <a:buNone/>
              <a:defRPr sz="1600">
                <a:solidFill>
                  <a:srgbClr val="010102"/>
                </a:solidFill>
              </a:defRPr>
            </a:lvl3pPr>
            <a:lvl4pPr>
              <a:defRPr>
                <a:solidFill>
                  <a:srgbClr val="010102"/>
                </a:solidFill>
              </a:defRPr>
            </a:lvl4pPr>
            <a:lvl5pPr>
              <a:defRPr>
                <a:solidFill>
                  <a:srgbClr val="01010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fld id="{E350DE56-8A62-6F40-AE7B-B0F9151A9E56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buNone/>
              <a:defRPr sz="1800" b="1" i="0" cap="all" baseline="0">
                <a:solidFill>
                  <a:srgbClr val="010102"/>
                </a:solidFill>
                <a:latin typeface="Bahnschrift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10102"/>
                </a:solidFill>
              </a:defRPr>
            </a:lvl1pPr>
            <a:lvl2pPr marL="228600" indent="0">
              <a:buNone/>
              <a:defRPr sz="1600">
                <a:solidFill>
                  <a:srgbClr val="010102"/>
                </a:solidFill>
              </a:defRPr>
            </a:lvl2pPr>
            <a:lvl3pPr marL="457200" indent="0">
              <a:buNone/>
              <a:defRPr sz="1600">
                <a:solidFill>
                  <a:srgbClr val="010102"/>
                </a:solidFill>
              </a:defRPr>
            </a:lvl3pPr>
            <a:lvl4pPr>
              <a:defRPr>
                <a:solidFill>
                  <a:srgbClr val="010102"/>
                </a:solidFill>
              </a:defRPr>
            </a:lvl4pPr>
            <a:lvl5pPr>
              <a:defRPr>
                <a:solidFill>
                  <a:srgbClr val="01010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010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707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6" y="6453002"/>
            <a:ext cx="3494314" cy="365125"/>
          </a:xfrm>
        </p:spPr>
        <p:txBody>
          <a:bodyPr/>
          <a:lstStyle/>
          <a:p>
            <a:fld id="{46682AE1-8259-C24A-83BD-5A5FC288291B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91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B23EF8E9-A2B2-B24B-135E-39982FCD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6" y="6453002"/>
            <a:ext cx="3494314" cy="365125"/>
          </a:xfrm>
        </p:spPr>
        <p:txBody>
          <a:bodyPr/>
          <a:lstStyle/>
          <a:p>
            <a:fld id="{46682AE1-8259-C24A-83BD-5A5FC288291B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5A53FD7-649D-8E0C-2C23-3754DE89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8504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24A0D48-05F5-C62C-79E6-2A12F35C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68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141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Autofit/>
          </a:bodyPr>
          <a:lstStyle>
            <a:lvl1pPr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F898E-39A3-5247-ACCC-4612D441D188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0118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5759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4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Autofit/>
          </a:bodyPr>
          <a:lstStyle>
            <a:lvl1pPr algn="l">
              <a:defRPr sz="1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673DB68-38CE-354B-9260-12B5C94629BE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62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Autofit/>
          </a:bodyPr>
          <a:lstStyle>
            <a:lvl1pPr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0C54-D3DB-634E-9BB1-24B017BB8435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4505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46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87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 sz="1600">
                <a:solidFill>
                  <a:schemeClr val="tx2"/>
                </a:solidFill>
              </a:defRPr>
            </a:lvl2pPr>
            <a:lvl3pPr marL="457200" indent="0">
              <a:buNone/>
              <a:defRPr sz="1600">
                <a:solidFill>
                  <a:schemeClr val="tx2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69383B-C5E1-4521-99A0-272118635CD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301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3942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3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9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DDE702-1783-DE4C-A9FC-F2CC2D0D6874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8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ne">
            <a:extLst>
              <a:ext uri="{FF2B5EF4-FFF2-40B4-BE49-F238E27FC236}">
                <a16:creationId xmlns:a16="http://schemas.microsoft.com/office/drawing/2014/main" id="{769E3541-74F7-52C9-B94C-5EA4CD71BC6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776" y="3009004"/>
            <a:ext cx="10945188" cy="36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6" y="634998"/>
            <a:ext cx="10945188" cy="2059433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6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3594099"/>
            <a:ext cx="10923935" cy="26289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228600" indent="0">
              <a:buNone/>
              <a:defRPr sz="1600">
                <a:solidFill>
                  <a:schemeClr val="tx2"/>
                </a:solidFill>
              </a:defRPr>
            </a:lvl2pPr>
            <a:lvl3pPr marL="457200" indent="0">
              <a:buNone/>
              <a:defRPr sz="1600">
                <a:solidFill>
                  <a:schemeClr val="tx2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776" y="6465447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69383B-C5E1-4521-99A0-272118635CD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73116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8757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6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815" y="4362766"/>
            <a:ext cx="11042149" cy="1493518"/>
          </a:xfrm>
        </p:spPr>
        <p:txBody>
          <a:bodyPr anchor="ctr">
            <a:noAutofit/>
          </a:bodyPr>
          <a:lstStyle>
            <a:lvl1pPr algn="l">
              <a:defRPr sz="94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5856285"/>
            <a:ext cx="10923934" cy="36671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006BDCE3-174A-5A48-70E5-1EF0F09154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12192000" cy="3981766"/>
          </a:xfrm>
          <a:blipFill dpi="0" rotWithShape="1">
            <a:blip r:embed="rId2">
              <a:alphaModFix amt="60000"/>
            </a:blip>
            <a:srcRect/>
            <a:stretch>
              <a:fillRect t="-4626" b="-11783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980E57-BB79-6C48-B673-A431A12C503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73116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8757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65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Autofit/>
          </a:bodyPr>
          <a:lstStyle>
            <a:lvl1pPr algn="ctr">
              <a:defRPr sz="9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D831B3-9986-CB4D-98AB-F72D799770C8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25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Line">
            <a:extLst>
              <a:ext uri="{FF2B5EF4-FFF2-40B4-BE49-F238E27FC236}">
                <a16:creationId xmlns:a16="http://schemas.microsoft.com/office/drawing/2014/main" id="{AE8D7E1C-BD8A-2636-7E06-7D198D168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30" y="5115839"/>
            <a:ext cx="10923934" cy="745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634044"/>
            <a:ext cx="10923934" cy="4227782"/>
          </a:xfrm>
        </p:spPr>
        <p:txBody>
          <a:bodyPr anchor="b">
            <a:noAutofit/>
          </a:bodyPr>
          <a:lstStyle>
            <a:lvl1pPr algn="l">
              <a:lnSpc>
                <a:spcPct val="75000"/>
              </a:lnSpc>
              <a:defRPr sz="11600" spc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5856285"/>
            <a:ext cx="9424374" cy="3657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8C60AE3-E908-DF41-84A2-DC8B7B32901C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73116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8757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7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9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1069D6-A2C3-AD44-ACFC-2D3F174E0036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80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 cap="all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fld id="{3C3B47DE-62A0-AF46-ADBD-5FB8AD4BE9DF}" type="datetime1">
              <a:rPr lang="en-US" smtClean="0"/>
              <a:pPr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53002"/>
            <a:ext cx="280540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 cap="all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53002"/>
            <a:ext cx="4292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 cap="all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0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26" r:id="rId2"/>
    <p:sldLayoutId id="2147484228" r:id="rId3"/>
    <p:sldLayoutId id="2147484229" r:id="rId4"/>
    <p:sldLayoutId id="2147484230" r:id="rId5"/>
    <p:sldLayoutId id="2147484231" r:id="rId6"/>
    <p:sldLayoutId id="2147484233" r:id="rId7"/>
    <p:sldLayoutId id="2147484232" r:id="rId8"/>
    <p:sldLayoutId id="2147484234" r:id="rId9"/>
    <p:sldLayoutId id="2147484235" r:id="rId10"/>
    <p:sldLayoutId id="2147484236" r:id="rId11"/>
    <p:sldLayoutId id="2147484237" r:id="rId12"/>
    <p:sldLayoutId id="2147484238" r:id="rId13"/>
    <p:sldLayoutId id="2147484239" r:id="rId14"/>
    <p:sldLayoutId id="2147484240" r:id="rId15"/>
    <p:sldLayoutId id="2147484241" r:id="rId16"/>
    <p:sldLayoutId id="2147484242" r:id="rId17"/>
    <p:sldLayoutId id="2147484243" r:id="rId18"/>
    <p:sldLayoutId id="2147484245" r:id="rId19"/>
    <p:sldLayoutId id="2147484244" r:id="rId20"/>
    <p:sldLayoutId id="2147484227" r:id="rId21"/>
    <p:sldLayoutId id="2147484246" r:id="rId22"/>
    <p:sldLayoutId id="2147484247" r:id="rId23"/>
    <p:sldLayoutId id="2147484251" r:id="rId24"/>
    <p:sldLayoutId id="2147484252" r:id="rId25"/>
    <p:sldLayoutId id="2147484253" r:id="rId26"/>
    <p:sldLayoutId id="2147484254" r:id="rId27"/>
    <p:sldLayoutId id="2147484255" r:id="rId28"/>
    <p:sldLayoutId id="2147484256" r:id="rId29"/>
    <p:sldLayoutId id="2147484257" r:id="rId30"/>
    <p:sldLayoutId id="2147484258" r:id="rId31"/>
    <p:sldLayoutId id="2147484259" r:id="rId32"/>
    <p:sldLayoutId id="2147484260" r:id="rId33"/>
    <p:sldLayoutId id="2147484261" r:id="rId34"/>
    <p:sldLayoutId id="2147484262" r:id="rId35"/>
    <p:sldLayoutId id="2147484263" r:id="rId36"/>
    <p:sldLayoutId id="2147484264" r:id="rId37"/>
    <p:sldLayoutId id="2147484265" r:id="rId38"/>
    <p:sldLayoutId id="2147484248" r:id="rId39"/>
    <p:sldLayoutId id="2147484249" r:id="rId40"/>
    <p:sldLayoutId id="2147484250" r:id="rId41"/>
    <p:sldLayoutId id="2147484266" r:id="rId42"/>
    <p:sldLayoutId id="2147484268" r:id="rId43"/>
    <p:sldLayoutId id="2147484269" r:id="rId44"/>
    <p:sldLayoutId id="2147484267" r:id="rId45"/>
    <p:sldLayoutId id="2147484270" r:id="rId46"/>
    <p:sldLayoutId id="2147484271" r:id="rId47"/>
    <p:sldLayoutId id="2147484273" r:id="rId48"/>
    <p:sldLayoutId id="2147484272" r:id="rId49"/>
    <p:sldLayoutId id="2147484274" r:id="rId50"/>
    <p:sldLayoutId id="2147484275" r:id="rId51"/>
    <p:sldLayoutId id="2147484276" r:id="rId52"/>
    <p:sldLayoutId id="2147484277" r:id="rId53"/>
    <p:sldLayoutId id="2147484278" r:id="rId54"/>
    <p:sldLayoutId id="2147484279" r:id="rId55"/>
    <p:sldLayoutId id="2147484280" r:id="rId56"/>
    <p:sldLayoutId id="2147484281" r:id="rId57"/>
    <p:sldLayoutId id="2147484282" r:id="rId58"/>
    <p:sldLayoutId id="2147484283" r:id="rId59"/>
    <p:sldLayoutId id="2147484284" r:id="rId60"/>
    <p:sldLayoutId id="2147484285" r:id="rId61"/>
    <p:sldLayoutId id="2147484287" r:id="rId62"/>
    <p:sldLayoutId id="2147484286" r:id="rId63"/>
    <p:sldLayoutId id="2147484225" r:id="rId6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200" b="0" i="0" kern="1200" cap="all" spc="-9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b="0" i="0" kern="1200" spc="30" baseline="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b="0" i="0" kern="1200" spc="30" baseline="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b="0" i="0" kern="1200" spc="30" baseline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634044"/>
            <a:ext cx="10923934" cy="4227782"/>
          </a:xfr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4400" dirty="0"/>
              <a:t>Customer churn analysis for Telecom industry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80E8C-00E2-F52F-49A5-9ACE5DB97B9E}"/>
              </a:ext>
            </a:extLst>
          </p:cNvPr>
          <p:cNvSpPr txBox="1"/>
          <p:nvPr/>
        </p:nvSpPr>
        <p:spPr>
          <a:xfrm>
            <a:off x="3144415" y="1297857"/>
            <a:ext cx="491803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6200" dirty="0"/>
              <a:t>THANK YOU</a:t>
            </a:r>
            <a:endParaRPr lang="en-IN" sz="6200" dirty="0"/>
          </a:p>
        </p:txBody>
      </p:sp>
    </p:spTree>
    <p:extLst>
      <p:ext uri="{BB962C8B-B14F-4D97-AF65-F5344CB8AC3E}">
        <p14:creationId xmlns:p14="http://schemas.microsoft.com/office/powerpoint/2010/main" val="42861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9FB-B08B-6550-BEBF-B4307419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3" y="231139"/>
            <a:ext cx="5386614" cy="104603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Content Placeholder 7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092BFA72-50E6-FE46-F9C4-88D1981916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63168" y="226694"/>
            <a:ext cx="6210300" cy="6388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3DE686-D64E-24BC-E34F-DE6D892CDCA8}"/>
              </a:ext>
            </a:extLst>
          </p:cNvPr>
          <p:cNvSpPr txBox="1"/>
          <p:nvPr/>
        </p:nvSpPr>
        <p:spPr>
          <a:xfrm>
            <a:off x="1952625" y="188912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A2F09-D1A0-0235-D53D-A3B64EB8244F}"/>
              </a:ext>
            </a:extLst>
          </p:cNvPr>
          <p:cNvSpPr txBox="1"/>
          <p:nvPr/>
        </p:nvSpPr>
        <p:spPr>
          <a:xfrm>
            <a:off x="450850" y="1393824"/>
            <a:ext cx="40259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Customer churn = % of customers leaving within a time frame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Retaining customers is more cost-effective than acquiring new ones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Goal → Predict churn &amp; identify at-risk customers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Enable proactive actions: discounts, loyalty offers, personalized plans</a:t>
            </a:r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7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01D7-435D-8E7D-53C0-66C0C37F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70FF652-06C0-780F-5906-3DBA26406F0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05552219"/>
              </p:ext>
            </p:extLst>
          </p:nvPr>
        </p:nvGraphicFramePr>
        <p:xfrm>
          <a:off x="635000" y="927100"/>
          <a:ext cx="10925175" cy="41756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41725">
                  <a:extLst>
                    <a:ext uri="{9D8B030D-6E8A-4147-A177-3AD203B41FA5}">
                      <a16:colId xmlns:a16="http://schemas.microsoft.com/office/drawing/2014/main" val="2221099953"/>
                    </a:ext>
                  </a:extLst>
                </a:gridCol>
                <a:gridCol w="3641725">
                  <a:extLst>
                    <a:ext uri="{9D8B030D-6E8A-4147-A177-3AD203B41FA5}">
                      <a16:colId xmlns:a16="http://schemas.microsoft.com/office/drawing/2014/main" val="456268164"/>
                    </a:ext>
                  </a:extLst>
                </a:gridCol>
                <a:gridCol w="3641725">
                  <a:extLst>
                    <a:ext uri="{9D8B030D-6E8A-4147-A177-3AD203B41FA5}">
                      <a16:colId xmlns:a16="http://schemas.microsoft.com/office/drawing/2014/main" val="3521303667"/>
                    </a:ext>
                  </a:extLst>
                </a:gridCol>
              </a:tblGrid>
              <a:tr h="8173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1" i="0" u="none" strike="noStrike" noProof="0" dirty="0">
                        <a:solidFill>
                          <a:srgbClr val="000000"/>
                        </a:solidFill>
                        <a:latin typeface="Bahnschrift SemiLigh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Bahnschrift SemiLight"/>
                        </a:rPr>
                        <a:t>Abstract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Bahnschrift SemiLight"/>
                        </a:rPr>
                        <a:t>                  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Bahnschrift SemiLight"/>
                        </a:rPr>
                        <a:t>Tools Used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i="0" u="none" strike="noStrike" noProof="0" dirty="0">
                        <a:solidFill>
                          <a:srgbClr val="000000"/>
                        </a:solidFill>
                        <a:latin typeface="Bahnschrift SemiLight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Bahnschrift SemiLight"/>
                        </a:rPr>
                        <a:t>           </a:t>
                      </a: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Bahnschrift SemiLight"/>
                        </a:rPr>
                        <a:t> Project Workflow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893961"/>
                  </a:ext>
                </a:extLst>
              </a:tr>
              <a:tr h="335826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b="1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SQL → Preprocessing &amp; aggregation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Python (Scikit-learn) → Churn classification model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Explainability (ELI5) → Key churn drivers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Segmentation → At-Risk, Loyal, Dormant groups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b="1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1" i="0" u="none" strike="noStrike" noProof="0" dirty="0">
                          <a:latin typeface="Bahnschrift SemiLight"/>
                        </a:rPr>
                        <a:t>SQL</a:t>
                      </a:r>
                      <a:r>
                        <a:rPr lang="en-US" sz="1800" b="0" i="0" u="none" strike="noStrike" noProof="0" dirty="0">
                          <a:latin typeface="Bahnschrift SemiLight"/>
                        </a:rPr>
                        <a:t> → Data cleaning &amp; aggregation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1" i="0" u="none" strike="noStrike" noProof="0" dirty="0">
                          <a:latin typeface="Bahnschrift SemiLight"/>
                        </a:rPr>
                        <a:t>Python (Pandas, Matplotlib, Scikit-learn)</a:t>
                      </a:r>
                      <a:r>
                        <a:rPr lang="en-US" sz="1800" b="0" i="0" u="none" strike="noStrike" noProof="0" dirty="0">
                          <a:latin typeface="Bahnschrift SemiLight"/>
                        </a:rPr>
                        <a:t> → Modeling &amp; visualization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1" i="0" u="none" strike="noStrike" noProof="0" dirty="0">
                          <a:latin typeface="Bahnschrift SemiLight"/>
                        </a:rPr>
                        <a:t>ELI5</a:t>
                      </a:r>
                      <a:r>
                        <a:rPr lang="en-US" sz="1800" b="0" i="0" u="none" strike="noStrike" noProof="0" dirty="0">
                          <a:latin typeface="Bahnschrift SemiLight"/>
                        </a:rPr>
                        <a:t> → Model explainability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1" i="0" u="none" strike="noStrike" noProof="0" dirty="0" err="1">
                          <a:latin typeface="Bahnschrift SemiLight"/>
                        </a:rPr>
                        <a:t>Jupyter</a:t>
                      </a:r>
                      <a:r>
                        <a:rPr lang="en-US" sz="1800" b="1" i="0" u="none" strike="noStrike" noProof="0" dirty="0">
                          <a:latin typeface="Bahnschrift SemiLight"/>
                        </a:rPr>
                        <a:t> Notebook</a:t>
                      </a:r>
                      <a:r>
                        <a:rPr lang="en-US" sz="1800" b="0" i="0" u="none" strike="noStrike" noProof="0" dirty="0">
                          <a:latin typeface="Bahnschrift SemiLight"/>
                        </a:rPr>
                        <a:t> → Development environment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i="0" u="none" strike="noStrike" noProof="0" dirty="0">
                        <a:latin typeface="Bahnschrift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latin typeface="Bahnschrift SemiLight"/>
                        </a:rPr>
                        <a:t>Steps: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Data Loading &amp; SQL Preprocessing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Model Building (Classification)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Model Evaluation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Model Explainability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Customer Segmentation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Bahnschrift SemiLight"/>
                        </a:rPr>
                        <a:t>Business Recommendations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45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49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1702"/>
            <a:ext cx="6008071" cy="2241439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E842F-FDC7-B259-9F3B-88630D44DF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3615050"/>
            <a:ext cx="10160972" cy="1668149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Imported</a:t>
            </a:r>
            <a:r>
              <a:rPr lang="en-US" dirty="0">
                <a:ea typeface="+mn-lt"/>
                <a:cs typeface="+mn-lt"/>
              </a:rPr>
              <a:t> dataset into SQL &amp; Pandas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Handled missing values (e.g., </a:t>
            </a:r>
            <a:r>
              <a:rPr lang="en-US" i="1" dirty="0" err="1">
                <a:ea typeface="+mn-lt"/>
                <a:cs typeface="+mn-lt"/>
              </a:rPr>
              <a:t>TotalCharges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Encoded categorical variables (Contract, </a:t>
            </a:r>
            <a:r>
              <a:rPr lang="en-US" dirty="0" err="1">
                <a:ea typeface="+mn-lt"/>
                <a:cs typeface="+mn-lt"/>
              </a:rPr>
              <a:t>PaymentMethod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Aggregated by </a:t>
            </a:r>
            <a:r>
              <a:rPr lang="en-US" b="1" dirty="0" err="1">
                <a:ea typeface="+mn-lt"/>
                <a:cs typeface="+mn-lt"/>
              </a:rPr>
              <a:t>customerID</a:t>
            </a:r>
            <a:r>
              <a:rPr lang="en-US" dirty="0">
                <a:ea typeface="+mn-lt"/>
                <a:cs typeface="+mn-lt"/>
              </a:rPr>
              <a:t> for uniqueness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E167-592A-6372-64FA-016B42A7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80522-E0E3-071E-A8FF-F597B4EFAB7E}"/>
              </a:ext>
            </a:extLst>
          </p:cNvPr>
          <p:cNvSpPr txBox="1"/>
          <p:nvPr/>
        </p:nvSpPr>
        <p:spPr>
          <a:xfrm>
            <a:off x="637574" y="3599335"/>
            <a:ext cx="773738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Train-test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split: </a:t>
            </a:r>
            <a:r>
              <a:rPr lang="en-US" b="1" dirty="0">
                <a:solidFill>
                  <a:schemeClr val="bg2"/>
                </a:solidFill>
                <a:ea typeface="+mn-lt"/>
                <a:cs typeface="+mn-lt"/>
              </a:rPr>
              <a:t>70-30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Models used:</a:t>
            </a: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Logistic Regression (baseline)</a:t>
            </a: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Random Forest / </a:t>
            </a:r>
            <a:r>
              <a:rPr lang="en-US" dirty="0" err="1">
                <a:solidFill>
                  <a:schemeClr val="bg2"/>
                </a:solidFill>
                <a:ea typeface="+mn-lt"/>
                <a:cs typeface="+mn-lt"/>
              </a:rPr>
              <a:t>XGBoost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(improved performance)</a:t>
            </a:r>
            <a:endParaRPr lang="en-US" dirty="0">
              <a:solidFill>
                <a:schemeClr val="bg2"/>
              </a:solidFill>
            </a:endParaRPr>
          </a:p>
          <a:p>
            <a:pPr algn="l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2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B16D-2F4A-F938-64C3-F8B6808F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1702"/>
            <a:ext cx="4804746" cy="2241439"/>
          </a:xfrm>
        </p:spPr>
        <p:txBody>
          <a:bodyPr>
            <a:noAutofit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E1C32-E3BE-E820-0C0D-D82105EBFB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7" y="3608708"/>
            <a:ext cx="6595447" cy="1204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Metrics: Accuracy, Precision, Recall, F1-score, ROC-AUC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Confusion Matrix → Focus on </a:t>
            </a:r>
            <a:r>
              <a:rPr lang="en-US" b="1" dirty="0">
                <a:ea typeface="+mn-lt"/>
                <a:cs typeface="+mn-lt"/>
              </a:rPr>
              <a:t>False Negatives</a:t>
            </a:r>
            <a:r>
              <a:rPr lang="en-US" dirty="0">
                <a:ea typeface="+mn-lt"/>
                <a:cs typeface="+mn-lt"/>
              </a:rPr>
              <a:t> (missed churners = costly)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6" name="Picture Placeholder 5" descr="A diagram of confusion matrix&#10;&#10;AI-generated content may be incorrect.">
            <a:extLst>
              <a:ext uri="{FF2B5EF4-FFF2-40B4-BE49-F238E27FC236}">
                <a16:creationId xmlns:a16="http://schemas.microsoft.com/office/drawing/2014/main" id="{27E546D2-1DDB-D350-2946-727B1E96EE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507" r="27507"/>
          <a:stretch/>
        </p:blipFill>
        <p:spPr>
          <a:xfrm>
            <a:off x="7520602" y="635000"/>
            <a:ext cx="4518998" cy="5803900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 l="-9847" t="-6321" r="-14842" b="-6321"/>
            </a:stretch>
          </a:blipFill>
        </p:spPr>
      </p:pic>
    </p:spTree>
    <p:extLst>
      <p:ext uri="{BB962C8B-B14F-4D97-AF65-F5344CB8AC3E}">
        <p14:creationId xmlns:p14="http://schemas.microsoft.com/office/powerpoint/2010/main" val="18349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779C5-4F44-1C40-7104-C4FF21CA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83C2-9B90-C944-72F9-1D49876E5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1702"/>
            <a:ext cx="5884246" cy="2241439"/>
          </a:xfrm>
        </p:spPr>
        <p:txBody>
          <a:bodyPr>
            <a:noAutofit/>
          </a:bodyPr>
          <a:lstStyle/>
          <a:p>
            <a:r>
              <a:rPr lang="en-US" dirty="0"/>
              <a:t>Model explainability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2988F2-3571-CFCE-227A-4E66B75BBC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7" y="3608708"/>
            <a:ext cx="4652347" cy="18903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Used </a:t>
            </a:r>
            <a:r>
              <a:rPr lang="en-US" b="1" dirty="0">
                <a:ea typeface="+mn-lt"/>
                <a:cs typeface="+mn-lt"/>
              </a:rPr>
              <a:t>ELI5</a:t>
            </a:r>
            <a:r>
              <a:rPr lang="en-US" dirty="0">
                <a:ea typeface="+mn-lt"/>
                <a:cs typeface="+mn-lt"/>
              </a:rPr>
              <a:t> for feature importance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Key insights: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Month-to-month contracts → High churn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High monthly charges → Higher churn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Low tenure → Higher churn probability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55243C-B27F-F655-CF65-A79F2BFDC9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578" r="26578"/>
          <a:stretch/>
        </p:blipFill>
        <p:spPr>
          <a:xfrm>
            <a:off x="7673002" y="635000"/>
            <a:ext cx="4391998" cy="5753100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 l="-9847" t="-6321" r="-14842" b="-6321"/>
            </a:stretch>
          </a:blipFill>
        </p:spPr>
      </p:pic>
    </p:spTree>
    <p:extLst>
      <p:ext uri="{BB962C8B-B14F-4D97-AF65-F5344CB8AC3E}">
        <p14:creationId xmlns:p14="http://schemas.microsoft.com/office/powerpoint/2010/main" val="59722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13BC1-B8C7-DD08-6B55-8D708C00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AE44-D0A0-B0CA-A3FD-A7953E26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1702"/>
            <a:ext cx="5884246" cy="2241439"/>
          </a:xfrm>
        </p:spPr>
        <p:txBody>
          <a:bodyPr>
            <a:noAutofit/>
          </a:bodyPr>
          <a:lstStyle/>
          <a:p>
            <a:r>
              <a:rPr lang="en-US" dirty="0"/>
              <a:t>Customer segment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258A41-A442-6E72-D9D0-6580FE21B7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7" y="3557908"/>
            <a:ext cx="4652347" cy="130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At-Risk</a:t>
            </a:r>
            <a:r>
              <a:rPr lang="en-US" dirty="0">
                <a:ea typeface="+mn-lt"/>
                <a:cs typeface="+mn-lt"/>
              </a:rPr>
              <a:t> → High probability of churn</a:t>
            </a:r>
            <a:endParaRPr lang="en-US" b="1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Loyal</a:t>
            </a:r>
            <a:r>
              <a:rPr lang="en-US" dirty="0">
                <a:ea typeface="+mn-lt"/>
                <a:cs typeface="+mn-lt"/>
              </a:rPr>
              <a:t> → Long tenure, low churn probability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Dormant</a:t>
            </a:r>
            <a:r>
              <a:rPr lang="en-US" dirty="0">
                <a:ea typeface="+mn-lt"/>
                <a:cs typeface="+mn-lt"/>
              </a:rPr>
              <a:t> → Inactive / low service usage</a:t>
            </a:r>
            <a:endParaRPr lang="en-US" dirty="0"/>
          </a:p>
          <a:p>
            <a:pPr>
              <a:buFont typeface="Arial"/>
              <a:buChar char="•"/>
            </a:pPr>
            <a:endParaRPr lang="en-US" b="1" dirty="0"/>
          </a:p>
        </p:txBody>
      </p:sp>
      <p:pic>
        <p:nvPicPr>
          <p:cNvPr id="6" name="Picture Placeholder 5" descr="A graph of a customer segment&#10;&#10;AI-generated content may be incorrect.">
            <a:extLst>
              <a:ext uri="{FF2B5EF4-FFF2-40B4-BE49-F238E27FC236}">
                <a16:creationId xmlns:a16="http://schemas.microsoft.com/office/drawing/2014/main" id="{4C45239C-ACDD-8D4E-2B27-6751EBA4E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906" r="27906"/>
          <a:stretch/>
        </p:blipFill>
        <p:spPr>
          <a:xfrm>
            <a:off x="7406302" y="520700"/>
            <a:ext cx="4620598" cy="6057900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 l="-9847" t="-6321" r="-14842" b="-6321"/>
            </a:stretch>
          </a:blipFill>
        </p:spPr>
      </p:pic>
    </p:spTree>
    <p:extLst>
      <p:ext uri="{BB962C8B-B14F-4D97-AF65-F5344CB8AC3E}">
        <p14:creationId xmlns:p14="http://schemas.microsoft.com/office/powerpoint/2010/main" val="365660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DB94D8-1752-ADF3-755A-2D89123CC69D}"/>
              </a:ext>
            </a:extLst>
          </p:cNvPr>
          <p:cNvSpPr txBox="1"/>
          <p:nvPr/>
        </p:nvSpPr>
        <p:spPr>
          <a:xfrm>
            <a:off x="619432" y="226142"/>
            <a:ext cx="442451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200" dirty="0">
                <a:solidFill>
                  <a:schemeClr val="bg2"/>
                </a:solidFill>
              </a:rPr>
              <a:t>conclusion</a:t>
            </a:r>
            <a:endParaRPr lang="en-IN" sz="6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DD944-BBAB-219F-3F9A-075F60C48255}"/>
              </a:ext>
            </a:extLst>
          </p:cNvPr>
          <p:cNvSpPr txBox="1"/>
          <p:nvPr/>
        </p:nvSpPr>
        <p:spPr>
          <a:xfrm>
            <a:off x="619432" y="1644550"/>
            <a:ext cx="83475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/>
                </a:solidFill>
              </a:rPr>
              <a:t>Churn is highest among month-to-month, high-cost customers without add-on services. Focused retention efforts can cut revenue loss and improve customer loyalty.</a:t>
            </a:r>
          </a:p>
          <a:p>
            <a:endParaRPr lang="en-GB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/>
                </a:solidFill>
              </a:rPr>
              <a:t>Churn control today ensures profitability tomorrow.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2723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workElegance_Sales">
  <a:themeElements>
    <a:clrScheme name="Custom 27">
      <a:dk1>
        <a:srgbClr val="000000"/>
      </a:dk1>
      <a:lt1>
        <a:srgbClr val="FFFFFF"/>
      </a:lt1>
      <a:dk2>
        <a:srgbClr val="000102"/>
      </a:dk2>
      <a:lt2>
        <a:srgbClr val="F7E6D3"/>
      </a:lt2>
      <a:accent1>
        <a:srgbClr val="28436C"/>
      </a:accent1>
      <a:accent2>
        <a:srgbClr val="F3BC24"/>
      </a:accent2>
      <a:accent3>
        <a:srgbClr val="8E7B63"/>
      </a:accent3>
      <a:accent4>
        <a:srgbClr val="CC563B"/>
      </a:accent4>
      <a:accent5>
        <a:srgbClr val="A3452F"/>
      </a:accent5>
      <a:accent6>
        <a:srgbClr val="2B241E"/>
      </a:accent6>
      <a:hlink>
        <a:srgbClr val="FDF2D3"/>
      </a:hlink>
      <a:folHlink>
        <a:srgbClr val="512218"/>
      </a:folHlink>
    </a:clrScheme>
    <a:fontScheme name="Custom 23">
      <a:majorFont>
        <a:latin typeface="Bahnschrift SemiLight"/>
        <a:ea typeface=""/>
        <a:cs typeface=""/>
      </a:majorFont>
      <a:minorFont>
        <a:latin typeface="Bahnschrif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workElegance_Sales_win32_KO_V8" id="{A89DB808-B929-4D35-8D17-1EDB8C621B73}" vid="{E738F25A-09DF-4C5B-B9DC-CE0EE2B25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81A4212-02C6-475D-B332-DC5017D045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9F4493-28C5-41EE-82D6-BF149D0719C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185BFC-6E97-4C88-9034-F2A7ED1C005E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294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Bahnschrift SemiBold</vt:lpstr>
      <vt:lpstr>Bahnschrift SemiLight</vt:lpstr>
      <vt:lpstr>BlockworkElegance_Sales</vt:lpstr>
      <vt:lpstr>Customer churn analysis for Telecom industry</vt:lpstr>
      <vt:lpstr>introduction</vt:lpstr>
      <vt:lpstr>PowerPoint Presentation</vt:lpstr>
      <vt:lpstr>Data preprocessing</vt:lpstr>
      <vt:lpstr>Model building</vt:lpstr>
      <vt:lpstr>Model evaluation</vt:lpstr>
      <vt:lpstr>Model explainability</vt:lpstr>
      <vt:lpstr>Customer segment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analysis for Telecom industry</dc:title>
  <dc:creator>A sailaja</dc:creator>
  <cp:lastModifiedBy>Sailaja A</cp:lastModifiedBy>
  <cp:revision>237</cp:revision>
  <dcterms:created xsi:type="dcterms:W3CDTF">2025-09-04T07:03:16Z</dcterms:created>
  <dcterms:modified xsi:type="dcterms:W3CDTF">2025-09-08T04:33:50Z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